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DM Sans" panose="020B0604020202020204" charset="0"/>
      <p:regular r:id="rId19"/>
    </p:embeddedFont>
    <p:embeddedFont>
      <p:font typeface="Libre Baskerville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4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9115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CB71C-FC56-4395-BAB5-82F2C5AA89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114AAB-D907-4759-A236-ED37E528B7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A1DA5-AA2E-48ED-8867-29182FEE1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AFB83-895E-46D2-9298-703CBF9A4418}" type="datetimeFigureOut">
              <a:rPr lang="en-IN" smtClean="0"/>
              <a:t>08-11-2025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BC814-E8E1-4A9B-B6D8-457514D54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E2467-5F20-4AAF-AD54-FEDB1DA7D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EFE0-5DE4-4449-86B6-9C19148B6A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83757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34227-9652-4EE4-83B8-B6B683F88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2D7024-9414-438A-932A-96FA5220F0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FFB82-1944-4656-933F-F81643271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AFB83-895E-46D2-9298-703CBF9A4418}" type="datetimeFigureOut">
              <a:rPr lang="en-IN" smtClean="0"/>
              <a:t>08-11-2025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5586E-1A2D-42FE-B6D6-E794CE191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5A550-D4C4-4AA3-BCE8-8E7BFE028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EFE0-5DE4-4449-86B6-9C19148B6A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0827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C21370-2BA3-4A02-A556-6BFF483DD7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E8A8A4-7ABF-45AB-8C51-D0B7DB928A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C7574-507C-4B60-81C1-DBEB67278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AFB83-895E-46D2-9298-703CBF9A4418}" type="datetimeFigureOut">
              <a:rPr lang="en-IN" smtClean="0"/>
              <a:t>08-11-2025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DD547-5642-4EEB-8638-50F89AADF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1F33C-553C-435C-A4D5-E83DA62C4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EFE0-5DE4-4449-86B6-9C19148B6A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565547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9745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44327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07269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60644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1912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26514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30699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663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EFDD7-61A8-4859-BF7B-D24FD807E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C04C4-33EF-490F-AF69-8CE0C895F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A578E-B19C-44F0-821F-94F7B2E8C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AFB83-895E-46D2-9298-703CBF9A4418}" type="datetimeFigureOut">
              <a:rPr lang="en-IN" smtClean="0"/>
              <a:t>08-11-2025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4F2DF-875F-48BC-8465-812B3301C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DA5FD-92A9-4D50-B5E8-AD507A338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EFE0-5DE4-4449-86B6-9C19148B6A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9215276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34349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2478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4A367-C150-4465-A2C0-8FC4B45AF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356DA8-776E-417D-AFB2-EA688154E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A80DF-5549-425C-BA86-0C4CA548B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AFB83-895E-46D2-9298-703CBF9A4418}" type="datetimeFigureOut">
              <a:rPr lang="en-IN" smtClean="0"/>
              <a:t>08-11-2025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404ED-4860-47DB-AB27-B67B56896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F427F-8841-4A18-8E11-659A03F0A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EFE0-5DE4-4449-86B6-9C19148B6A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097748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CE959-4BCB-4830-BB3D-CA4543FF1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610A4-7E6C-448E-8F78-462A744107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2013C1-5A32-4382-87F8-20A10446E0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4D3F28-A0BC-4CC4-AEA8-FEAD4C38F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AFB83-895E-46D2-9298-703CBF9A4418}" type="datetimeFigureOut">
              <a:rPr lang="en-IN" smtClean="0"/>
              <a:t>08-11-2025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570A85-8D1B-48F5-A98E-CB951F6E2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CE2100-FBD4-4496-A001-B0B87C576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EFE0-5DE4-4449-86B6-9C19148B6A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371616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5163F-B52B-4B05-ACB2-11D5EF03D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C9FFE-AB80-4D25-8A16-4A882EAE1B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FF332E-A658-434E-8306-D1CDB5C87B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3F484B-E09E-4697-9E49-7A2CC32EE4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532400-0B2C-4F03-BAE1-0B56E0007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1BC7AD-44AC-498D-8062-90DC59337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AFB83-895E-46D2-9298-703CBF9A4418}" type="datetimeFigureOut">
              <a:rPr lang="en-IN" smtClean="0"/>
              <a:t>08-11-2025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0D9061-0412-4E9A-A1BB-6834E9166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78D06E-6284-41CB-BAED-5CA68004F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EFE0-5DE4-4449-86B6-9C19148B6A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353759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381A0-C7CB-4A23-9396-887F0E1AC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C22E47-E88B-41F2-9DC8-327A32A63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AFB83-895E-46D2-9298-703CBF9A4418}" type="datetimeFigureOut">
              <a:rPr lang="en-IN" smtClean="0"/>
              <a:t>08-11-2025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5C44A0-FA8B-4E21-B0A9-0A622725A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0B6D80-4AF0-4920-96EC-AD468FDE0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EFE0-5DE4-4449-86B6-9C19148B6A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499733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3CDD09-5CE5-454C-AACD-01211ECF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AFB83-895E-46D2-9298-703CBF9A4418}" type="datetimeFigureOut">
              <a:rPr lang="en-IN" smtClean="0"/>
              <a:t>08-11-2025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50D655-395C-42C0-B433-5A351195B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C7FB1-4BF6-43F4-A6CD-08AB14079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EFE0-5DE4-4449-86B6-9C19148B6A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168276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B4171-CF8D-4186-8729-4969FEDF4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2AFCB-8351-4652-BC67-3296BF0E9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3CAD80-AE24-44A4-B744-E2EDEA9EA1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79B4A9-7584-4AC4-B894-DCC5B73BF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AFB83-895E-46D2-9298-703CBF9A4418}" type="datetimeFigureOut">
              <a:rPr lang="en-IN" smtClean="0"/>
              <a:t>08-11-2025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0B92E5-69C0-4B7D-8EBE-D6A802E72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D787FD-6743-441A-8EFD-749BB9237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EFE0-5DE4-4449-86B6-9C19148B6A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786584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0EE82-A0BF-45F9-A7EF-B7F1216E6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85E536-E43B-47C2-9EE8-09DB0DF52F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D30BD0-C783-49E2-AD06-6553384FA1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0B684C-BCB1-4AD7-B2B3-08B4AFF5E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AFB83-895E-46D2-9298-703CBF9A4418}" type="datetimeFigureOut">
              <a:rPr lang="en-IN" smtClean="0"/>
              <a:t>08-11-2025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246D16-6B3A-4435-8624-074314588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B99B65-CEEF-4DF4-8B85-375C21C08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FEFE0-5DE4-4449-86B6-9C19148B6A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849276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15516E-D91B-49FC-95CC-71D666E3F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664C7-2E97-4F67-881A-AC991235FF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DE608-B5FB-4E7D-990E-C2FDDA1E7C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AFB83-895E-46D2-9298-703CBF9A4418}" type="datetimeFigureOut">
              <a:rPr lang="en-IN" smtClean="0"/>
              <a:t>08-11-2025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E89FD-3155-4714-A4B6-8DDB51868D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9F07ED-9082-47AA-AF2C-8BF73CE179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8FEFE0-5DE4-4449-86B6-9C19148B6A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6141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4683" y="430768"/>
            <a:ext cx="5660827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Recommendations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6034683" y="1155144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98870" y="1319332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053" y="1422083"/>
            <a:ext cx="211455" cy="2643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8870" y="1945838"/>
            <a:ext cx="198989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198870" y="2284571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for subscribers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6034683" y="2855952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198870" y="3020139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053" y="3122890"/>
            <a:ext cx="211455" cy="26431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98870" y="3646646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6198870" y="3985379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increase retention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6034683" y="4556760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198870" y="4720947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8053" y="4823698"/>
            <a:ext cx="211455" cy="26431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98870" y="5347454"/>
            <a:ext cx="197500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6198870" y="5686187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segments and express users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6034683" y="6257568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198870" y="6421755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8053" y="6524506"/>
            <a:ext cx="211455" cy="26431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98870" y="7048262"/>
            <a:ext cx="1986796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6198870" y="7386995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products in campaigns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55420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transaction data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35893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5893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 &amp; behavior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77995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39626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77995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Only in Review Rating column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72585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using pandas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Initial Exploration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Structure check and summary statistics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3309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Review Rating with median values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 groups and purchase frequency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3012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to PostgreSQL for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82426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 Analysis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38563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0320C"/>
          </a:solidFill>
          <a:ln/>
        </p:spPr>
      </p:sp>
      <p:sp>
        <p:nvSpPr>
          <p:cNvPr id="5" name="Text 2"/>
          <p:cNvSpPr/>
          <p:nvPr/>
        </p:nvSpPr>
        <p:spPr>
          <a:xfrm>
            <a:off x="4026337" y="6541651"/>
            <a:ext cx="49339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CC9D27"/>
          </a:solidFill>
          <a:ln/>
        </p:spPr>
      </p:sp>
      <p:sp>
        <p:nvSpPr>
          <p:cNvPr id="7" name="Text 4"/>
          <p:cNvSpPr/>
          <p:nvPr/>
        </p:nvSpPr>
        <p:spPr>
          <a:xfrm>
            <a:off x="4959906" y="6541651"/>
            <a:ext cx="74997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 customers generate slightly higher total revenue than male customers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959096" y="4043839"/>
            <a:ext cx="4885015" cy="1326713"/>
          </a:xfrm>
          <a:prstGeom prst="roundRect">
            <a:avLst>
              <a:gd name="adj" fmla="val 7181"/>
            </a:avLst>
          </a:prstGeom>
          <a:solidFill>
            <a:srgbClr val="F3E4BF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10" y="4387929"/>
            <a:ext cx="283488" cy="22681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696212" y="4327327"/>
            <a:ext cx="39210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Gender-based marketing strategies could optimize revenue streams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12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High-Value Discount Users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489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using discounts while spending above average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867031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4624" y="4101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 Shoppers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59188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spenders who maximize value with discounts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41603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14624" y="5650468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Opportunity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14624" y="61408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premium customers with exclusive offers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95537"/>
            <a:ext cx="5812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Top-Rated Products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44478"/>
            <a:ext cx="382667" cy="34016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130" y="5344478"/>
            <a:ext cx="382667" cy="34016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471" y="5344478"/>
            <a:ext cx="382667" cy="34016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812" y="5344478"/>
            <a:ext cx="382667" cy="34016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152" y="5344478"/>
            <a:ext cx="382667" cy="340162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3103840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0" name="Text 2"/>
          <p:cNvSpPr/>
          <p:nvPr/>
        </p:nvSpPr>
        <p:spPr>
          <a:xfrm>
            <a:off x="793790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Blouse</a:t>
            </a:r>
            <a:endParaRPr lang="en-US" sz="2200" dirty="0"/>
          </a:p>
        </p:txBody>
      </p:sp>
      <p:sp>
        <p:nvSpPr>
          <p:cNvPr id="11" name="Text 3"/>
          <p:cNvSpPr/>
          <p:nvPr/>
        </p:nvSpPr>
        <p:spPr>
          <a:xfrm>
            <a:off x="793790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customer satisfaction</a:t>
            </a:r>
            <a:endParaRPr lang="en-US" sz="1750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5344478"/>
            <a:ext cx="382667" cy="340162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233" y="5344478"/>
            <a:ext cx="382667" cy="340162"/>
          </a:xfrm>
          <a:prstGeom prst="rect">
            <a:avLst/>
          </a:prstGeom>
        </p:spPr>
      </p:pic>
      <p:pic>
        <p:nvPicPr>
          <p:cNvPr id="14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574" y="5344478"/>
            <a:ext cx="382667" cy="340162"/>
          </a:xfrm>
          <a:prstGeom prst="rect">
            <a:avLst/>
          </a:prstGeom>
        </p:spPr>
      </p:pic>
      <p:pic>
        <p:nvPicPr>
          <p:cNvPr id="15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914" y="5344478"/>
            <a:ext cx="382667" cy="340162"/>
          </a:xfrm>
          <a:prstGeom prst="rect">
            <a:avLst/>
          </a:prstGeom>
        </p:spPr>
      </p:pic>
      <p:pic>
        <p:nvPicPr>
          <p:cNvPr id="16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255" y="5344478"/>
            <a:ext cx="382667" cy="340162"/>
          </a:xfrm>
          <a:prstGeom prst="rect">
            <a:avLst/>
          </a:prstGeom>
        </p:spPr>
      </p:pic>
      <p:sp>
        <p:nvSpPr>
          <p:cNvPr id="17" name="Text 4"/>
          <p:cNvSpPr/>
          <p:nvPr/>
        </p:nvSpPr>
        <p:spPr>
          <a:xfrm>
            <a:off x="7545943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8" name="Text 5"/>
          <p:cNvSpPr/>
          <p:nvPr/>
        </p:nvSpPr>
        <p:spPr>
          <a:xfrm>
            <a:off x="5235893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Dress</a:t>
            </a:r>
            <a:endParaRPr lang="en-US" sz="2200" dirty="0"/>
          </a:p>
        </p:txBody>
      </p:sp>
      <p:sp>
        <p:nvSpPr>
          <p:cNvPr id="19" name="Text 6"/>
          <p:cNvSpPr/>
          <p:nvPr/>
        </p:nvSpPr>
        <p:spPr>
          <a:xfrm>
            <a:off x="5235893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Consistently excellent reviews</a:t>
            </a:r>
            <a:endParaRPr lang="en-US" sz="1750" dirty="0"/>
          </a:p>
        </p:txBody>
      </p:sp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95" y="5344478"/>
            <a:ext cx="382667" cy="340162"/>
          </a:xfrm>
          <a:prstGeom prst="rect">
            <a:avLst/>
          </a:prstGeom>
        </p:spPr>
      </p:pic>
      <p:pic>
        <p:nvPicPr>
          <p:cNvPr id="21" name="Image 1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7336" y="5344478"/>
            <a:ext cx="382667" cy="340162"/>
          </a:xfrm>
          <a:prstGeom prst="rect">
            <a:avLst/>
          </a:prstGeom>
        </p:spPr>
      </p:pic>
      <p:pic>
        <p:nvPicPr>
          <p:cNvPr id="22" name="Image 1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6677" y="5344478"/>
            <a:ext cx="382667" cy="340162"/>
          </a:xfrm>
          <a:prstGeom prst="rect">
            <a:avLst/>
          </a:prstGeom>
        </p:spPr>
      </p:pic>
      <p:pic>
        <p:nvPicPr>
          <p:cNvPr id="23" name="Image 1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6017" y="5344478"/>
            <a:ext cx="382667" cy="340162"/>
          </a:xfrm>
          <a:prstGeom prst="rect">
            <a:avLst/>
          </a:prstGeom>
        </p:spPr>
      </p:pic>
      <p:pic>
        <p:nvPicPr>
          <p:cNvPr id="24" name="Image 1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5358" y="5344478"/>
            <a:ext cx="382667" cy="340162"/>
          </a:xfrm>
          <a:prstGeom prst="rect">
            <a:avLst/>
          </a:prstGeom>
        </p:spPr>
      </p:pic>
      <p:sp>
        <p:nvSpPr>
          <p:cNvPr id="25" name="Text 7"/>
          <p:cNvSpPr/>
          <p:nvPr/>
        </p:nvSpPr>
        <p:spPr>
          <a:xfrm>
            <a:off x="11988046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200" dirty="0"/>
          </a:p>
        </p:txBody>
      </p:sp>
      <p:sp>
        <p:nvSpPr>
          <p:cNvPr id="26" name="Text 8"/>
          <p:cNvSpPr/>
          <p:nvPr/>
        </p:nvSpPr>
        <p:spPr>
          <a:xfrm>
            <a:off x="9677995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Shirt</a:t>
            </a:r>
            <a:endParaRPr lang="en-US" sz="2200" dirty="0"/>
          </a:p>
        </p:txBody>
      </p:sp>
      <p:sp>
        <p:nvSpPr>
          <p:cNvPr id="27" name="Text 9"/>
          <p:cNvSpPr/>
          <p:nvPr/>
        </p:nvSpPr>
        <p:spPr>
          <a:xfrm>
            <a:off x="9677995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customer approval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172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Preferences Impact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Express Shipping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$65</a:t>
            </a:r>
            <a:endParaRPr lang="en-US" sz="8900" dirty="0"/>
          </a:p>
        </p:txBody>
      </p:sp>
      <p:sp>
        <p:nvSpPr>
          <p:cNvPr id="6" name="Text 3"/>
          <p:cNvSpPr/>
          <p:nvPr/>
        </p:nvSpPr>
        <p:spPr>
          <a:xfrm>
            <a:off x="793790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Standard Shipping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$58</a:t>
            </a:r>
            <a:endParaRPr lang="en-US" sz="8900" dirty="0"/>
          </a:p>
        </p:txBody>
      </p:sp>
      <p:sp>
        <p:nvSpPr>
          <p:cNvPr id="9" name="Text 6"/>
          <p:cNvSpPr/>
          <p:nvPr/>
        </p:nvSpPr>
        <p:spPr>
          <a:xfrm>
            <a:off x="4856321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4494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customers spend 12% more per transaction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5631"/>
            <a:ext cx="5919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68%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32" y="2454712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Higher Spend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 vs non-subscribers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45%</a:t>
            </a:r>
            <a:endParaRPr lang="en-US" sz="4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035" y="2454712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Share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From subscription customers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78%</a:t>
            </a:r>
            <a:endParaRPr lang="en-US" sz="44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138" y="2454712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Rate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Repeat purchase frequency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7080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28800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 - High value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512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25129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35% - Regular shoppers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2542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2542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50% - First-time buyers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converting New to Returning, Returning to Loyal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277</Words>
  <Application>Microsoft Office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Libre Baskerville</vt:lpstr>
      <vt:lpstr>Calibri</vt:lpstr>
      <vt:lpstr>Libre Baskerville Light</vt:lpstr>
      <vt:lpstr>DM Sans</vt:lpstr>
      <vt:lpstr>Arial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riyatmhatre@gmail.com</cp:lastModifiedBy>
  <cp:revision>2</cp:revision>
  <dcterms:created xsi:type="dcterms:W3CDTF">2025-10-14T02:52:14Z</dcterms:created>
  <dcterms:modified xsi:type="dcterms:W3CDTF">2025-11-08T05:34:14Z</dcterms:modified>
</cp:coreProperties>
</file>